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  <p:sldMasterId id="2147483697" r:id="rId4"/>
    <p:sldMasterId id="2147483718" r:id="rId5"/>
    <p:sldMasterId id="2147483704" r:id="rId6"/>
    <p:sldMasterId id="2147483711" r:id="rId7"/>
    <p:sldMasterId id="2147483727" r:id="rId8"/>
    <p:sldMasterId id="2147483740" r:id="rId9"/>
    <p:sldMasterId id="2147483747" r:id="rId10"/>
    <p:sldMasterId id="2147483754" r:id="rId11"/>
  </p:sldMasterIdLst>
  <p:notesMasterIdLst>
    <p:notesMasterId r:id="rId24"/>
  </p:notesMasterIdLst>
  <p:handoutMasterIdLst>
    <p:handoutMasterId r:id="rId25"/>
  </p:handoutMasterIdLst>
  <p:sldIdLst>
    <p:sldId id="450" r:id="rId12"/>
    <p:sldId id="729" r:id="rId13"/>
    <p:sldId id="732" r:id="rId14"/>
    <p:sldId id="733" r:id="rId15"/>
    <p:sldId id="734" r:id="rId16"/>
    <p:sldId id="735" r:id="rId17"/>
    <p:sldId id="736" r:id="rId18"/>
    <p:sldId id="737" r:id="rId19"/>
    <p:sldId id="738" r:id="rId20"/>
    <p:sldId id="739" r:id="rId21"/>
    <p:sldId id="740" r:id="rId22"/>
    <p:sldId id="741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392524-6AE6-47EA-B436-F7A1E2D82A33}">
          <p14:sldIdLst>
            <p14:sldId id="450"/>
            <p14:sldId id="729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ner, Mike" initials="GM" lastIdx="1" clrIdx="0">
    <p:extLst/>
  </p:cmAuthor>
  <p:cmAuthor id="2" name="Cayla Cothron" initials="CC" lastIdx="7" clrIdx="1"/>
  <p:cmAuthor id="3" name="Jeremy Call" initials="J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58595B"/>
    <a:srgbClr val="DCC699"/>
    <a:srgbClr val="005568"/>
    <a:srgbClr val="285C4D"/>
    <a:srgbClr val="FDC459"/>
    <a:srgbClr val="00594C"/>
    <a:srgbClr val="33CC33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5" autoAdjust="0"/>
    <p:restoredTop sz="94547" autoAdjust="0"/>
  </p:normalViewPr>
  <p:slideViewPr>
    <p:cSldViewPr>
      <p:cViewPr varScale="1">
        <p:scale>
          <a:sx n="104" d="100"/>
          <a:sy n="104" d="100"/>
        </p:scale>
        <p:origin x="1616" y="192"/>
      </p:cViewPr>
      <p:guideLst>
        <p:guide orient="horz" pos="2160"/>
        <p:guide pos="2880"/>
        <p:guide orient="horz" pos="4319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0AD51ECC-6208-4B9C-A57C-42D35A64E17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670F17E2-F5EA-4270-B9FB-254311F7D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11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r">
              <a:defRPr sz="1200"/>
            </a:lvl1pPr>
          </a:lstStyle>
          <a:p>
            <a:fld id="{A9BCB454-1A63-4439-9300-BA35270F9F62}" type="datetimeFigureOut">
              <a:rPr lang="en-US" smtClean="0"/>
              <a:pPr/>
              <a:t>3/26/19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50" rIns="93299" bIns="466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9" tIns="46650" rIns="93299" bIns="46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r">
              <a:defRPr sz="1200"/>
            </a:lvl1pPr>
          </a:lstStyle>
          <a:p>
            <a:fld id="{41FFE9D6-7007-4984-A589-ED7715F844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495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to introduce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67CD4-5B93-4C07-A236-C45D203CF28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0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Unincorporated Larimer population in 2016 was 31,509. Not all of the population lives within platted subdivisions; account for majority of future increase.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In</a:t>
            </a:r>
            <a:r>
              <a:rPr lang="en-US" baseline="0" dirty="0"/>
              <a:t> Larimer County subdivisions, there are a total of 3,858 unbuilt residential entitlements, with 361 falling within GMAs and 3,497 outside. With an average household size of 2.49 (U.S. Census </a:t>
            </a:r>
            <a:r>
              <a:rPr lang="en-US" baseline="0" dirty="0" err="1"/>
              <a:t>Quickfacts</a:t>
            </a:r>
            <a:r>
              <a:rPr lang="en-US" baseline="0" dirty="0"/>
              <a:t>), these parcels will accommodate an estimated population increase of 899 people within GMAs and 8,708 outside.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In</a:t>
            </a:r>
            <a:r>
              <a:rPr lang="en-US" baseline="0" dirty="0"/>
              <a:t> Larimer County subdivisions, there are a total of 3,858 unbuilt residential entitlements, with 361 falling within GMAs and 3,497 outside. With an average household size of 2.49 (U.S. Census </a:t>
            </a:r>
            <a:r>
              <a:rPr lang="en-US" baseline="0" dirty="0" err="1"/>
              <a:t>Quickfacts</a:t>
            </a:r>
            <a:r>
              <a:rPr lang="en-US" baseline="0" dirty="0"/>
              <a:t>), these parcels will accommodate an estimated population increase of 899 people</a:t>
            </a:r>
            <a:r>
              <a:rPr lang="en-US" dirty="0"/>
              <a:t> </a:t>
            </a:r>
            <a:r>
              <a:rPr lang="en-US" baseline="0" dirty="0"/>
              <a:t>and 8,708 outside.</a:t>
            </a:r>
          </a:p>
          <a:p>
            <a:pPr rtl="0"/>
            <a:r>
              <a:rPr lang="en-US" baseline="0" dirty="0"/>
              <a:t>The </a:t>
            </a:r>
            <a:r>
              <a:rPr lang="en-US" dirty="0"/>
              <a:t>higher median home prices outside of GMA ($307,033) than market supports ($256,680 within urban areas) and lack of housing diversity contributes to a slower absorption outside of GMA</a:t>
            </a:r>
            <a:r>
              <a:rPr lang="en-US" baseline="0" dirty="0"/>
              <a:t>. </a:t>
            </a:r>
          </a:p>
          <a:p>
            <a:pPr rtl="0"/>
            <a:r>
              <a:rPr lang="en-US" baseline="0" dirty="0"/>
              <a:t>Because of the oversupply of the same housing type, there is an opportunity to revise suite of subdivision types to diversify and meet market demands.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FE9D6-7007-4984-A589-ED7715F844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 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 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5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 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5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43" y="6410746"/>
            <a:ext cx="9144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401573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414794"/>
            <a:ext cx="9144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57" y="6405621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33141"/>
            <a:ext cx="9144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7" y="6423968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41691"/>
            <a:ext cx="9144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7" y="6432518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77000"/>
            <a:ext cx="9144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7" y="6467827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414794"/>
            <a:ext cx="9144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57" y="6405621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0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0995" y="312539"/>
            <a:ext cx="7715250" cy="880824"/>
          </a:xfrm>
          <a:prstGeom prst="rect">
            <a:avLst/>
          </a:prstGeom>
        </p:spPr>
        <p:txBody>
          <a:bodyPr lIns="57386" tIns="28692" rIns="57386" bIns="28692"/>
          <a:lstStyle>
            <a:lvl1pPr algn="l">
              <a:defRPr sz="380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35078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8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45" y="0"/>
            <a:ext cx="1835055" cy="1835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0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1FCB09-011A-4382-9C9D-BBF9B1E23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45" y="0"/>
            <a:ext cx="1835055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1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9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0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33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0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5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2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92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6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0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4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6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6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6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9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2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20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5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6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6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6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6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solidFill>
                  <a:srgbClr val="FFFFFF"/>
                </a:solidFill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8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00800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2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6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08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4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4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2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7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0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2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Pier Sans 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975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Pier Sans 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14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Pier Sans 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02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Pier Sans 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56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Pier Sans 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808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Pier Sans 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146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5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45" y="0"/>
            <a:ext cx="1835055" cy="1835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7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2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1FCB09-011A-4382-9C9D-BBF9B1E23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45" y="0"/>
            <a:ext cx="1835055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3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3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83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43" y="6410746"/>
            <a:ext cx="9144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401573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 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53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414794"/>
            <a:ext cx="9144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57" y="6405621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0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33141"/>
            <a:ext cx="9144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7" y="6423968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9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41691"/>
            <a:ext cx="9144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7" y="6432518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3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477000"/>
            <a:ext cx="9144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7" y="6467827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414794"/>
            <a:ext cx="9144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57" y="6405621"/>
            <a:ext cx="957968" cy="3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66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Raleway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82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8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0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Pier Sans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960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98120"/>
            <a:ext cx="9125125" cy="694728"/>
          </a:xfrm>
          <a:prstGeom prst="rect">
            <a:avLst/>
          </a:prstGeom>
          <a:noFill/>
        </p:spPr>
        <p:txBody>
          <a:bodyPr anchor="ctr"/>
          <a:lstStyle>
            <a:lvl1pPr>
              <a:defRPr sz="3200" b="1">
                <a:latin typeface="Pier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 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532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274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5943600" y="2057400"/>
            <a:ext cx="2743200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400" kern="1200" dirty="0" smtClean="0">
                <a:solidFill>
                  <a:schemeClr val="accent3"/>
                </a:solidFill>
                <a:latin typeface="Raleway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00400" y="838200"/>
            <a:ext cx="2743200" cy="1161288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FFFFFF"/>
                </a:solidFill>
                <a:latin typeface="Julius Sans One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943600" y="838200"/>
            <a:ext cx="2743200" cy="1161288"/>
          </a:xfrm>
        </p:spPr>
        <p:txBody>
          <a:bodyPr anchor="b">
            <a:noAutofit/>
          </a:bodyPr>
          <a:lstStyle>
            <a:lvl1pPr>
              <a:defRPr lang="en-US" sz="2000" b="1" kern="1200" dirty="0" smtClean="0">
                <a:solidFill>
                  <a:schemeClr val="accent3"/>
                </a:solidFill>
                <a:latin typeface="Julius Sans One" pitchFamily="2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Click to edit Master text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1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2200" y="2019300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685800"/>
          </a:xfrm>
        </p:spPr>
        <p:txBody>
          <a:bodyPr anchor="ctr"/>
          <a:lstStyle>
            <a:lvl1pPr marL="514350" indent="-514350">
              <a:buFont typeface="Arial" pitchFamily="34" charset="0"/>
              <a:buNone/>
              <a:defRPr>
                <a:latin typeface="Raleway" pitchFamily="34" charset="0"/>
              </a:defRPr>
            </a:lvl1pPr>
          </a:lstStyle>
          <a:p>
            <a:pPr lvl="0"/>
            <a:r>
              <a:rPr lang="en-US" dirty="0"/>
              <a:t>CLICK TO EDIT  |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25739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er Sans 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theme" Target="../theme/theme10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theme" Target="../theme/theme11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theme" Target="../theme/theme6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theme" Target="../theme/theme7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theme" Target="../theme/theme9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1835055" cy="1835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4" r:id="rId4"/>
    <p:sldLayoutId id="2147483665" r:id="rId5"/>
    <p:sldLayoutId id="2147483668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D3D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4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83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8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725" r:id="rId7"/>
    <p:sldLayoutId id="2147483726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C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38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142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DC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6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9E4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37214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85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96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D3D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C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C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9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Julius Sans O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Pier Sans" pitchFamily="50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47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49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979" y="560754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accent3"/>
              </a:solidFill>
              <a:latin typeface="Oswald" panose="0200050600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1" y="4343400"/>
            <a:ext cx="815339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ier Sans" pitchFamily="50" charset="0"/>
              </a:rPr>
              <a:t>LARIMER COUNTY: FRONT RANGE COMMUNITIES</a:t>
            </a:r>
          </a:p>
          <a:p>
            <a:pPr algn="ctr"/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ier Sans" pitchFamily="50" charset="0"/>
              </a:rPr>
              <a:t>PHASE 2 OF A NEW COMPREHENSIVE PLAN</a:t>
            </a:r>
          </a:p>
        </p:txBody>
      </p:sp>
      <p:pic>
        <p:nvPicPr>
          <p:cNvPr id="6" name="Picture 2" descr="O:\Projects\2012\125341_LarimerCo Open Space\Source In\Larimer County\Sandy Werkmeister Photos\Three Tiers of Color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9" y="-20492"/>
            <a:ext cx="6120838" cy="40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6101517" y="1479124"/>
            <a:ext cx="318226" cy="1370613"/>
          </a:xfrm>
          <a:prstGeom prst="rightBrace">
            <a:avLst/>
          </a:prstGeom>
          <a:ln>
            <a:solidFill>
              <a:srgbClr val="DAB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14779" y="2849737"/>
            <a:ext cx="318226" cy="1160522"/>
          </a:xfrm>
          <a:prstGeom prst="rightBrace">
            <a:avLst/>
          </a:prstGeom>
          <a:ln>
            <a:solidFill>
              <a:srgbClr val="DAB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10079" y="1754195"/>
            <a:ext cx="2667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b="1" cap="all" dirty="0">
                <a:latin typeface="Roboto Condensed" panose="02000000000000000000" pitchFamily="2" charset="0"/>
                <a:ea typeface="Roboto Condensed" panose="02000000000000000000" pitchFamily="2" charset="0"/>
              </a:rPr>
              <a:t>Phase 1: Mountain Communities (2017)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0079" y="2996033"/>
            <a:ext cx="2667000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b="1" cap="all" dirty="0">
                <a:latin typeface="Roboto Condensed" panose="02000000000000000000" pitchFamily="2" charset="0"/>
                <a:ea typeface="Roboto Condensed" panose="02000000000000000000" pitchFamily="2" charset="0"/>
              </a:rPr>
              <a:t>Phase 2: Front Range Communities (2018)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102080" y="607057"/>
            <a:ext cx="318226" cy="875482"/>
          </a:xfrm>
          <a:prstGeom prst="rightBrace">
            <a:avLst/>
          </a:prstGeom>
          <a:ln>
            <a:solidFill>
              <a:srgbClr val="DAB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10642" y="785004"/>
            <a:ext cx="2667000" cy="4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b="1" cap="all" dirty="0">
                <a:latin typeface="Roboto Condensed" panose="02000000000000000000" pitchFamily="2" charset="0"/>
                <a:ea typeface="Roboto Condensed" panose="02000000000000000000" pitchFamily="2" charset="0"/>
              </a:rPr>
              <a:t>FEDERAL LANDS</a:t>
            </a:r>
          </a:p>
        </p:txBody>
      </p:sp>
    </p:spTree>
    <p:extLst>
      <p:ext uri="{BB962C8B-B14F-4D97-AF65-F5344CB8AC3E}">
        <p14:creationId xmlns:p14="http://schemas.microsoft.com/office/powerpoint/2010/main" val="8914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0"/>
            <a:ext cx="9143999" cy="7065818"/>
          </a:xfrm>
        </p:spPr>
      </p:pic>
      <p:sp>
        <p:nvSpPr>
          <p:cNvPr id="2" name="TextBox 1"/>
          <p:cNvSpPr txBox="1"/>
          <p:nvPr/>
        </p:nvSpPr>
        <p:spPr>
          <a:xfrm>
            <a:off x="3429000" y="3824407"/>
            <a:ext cx="137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C459"/>
                </a:solidFill>
                <a:latin typeface="Pier Sans" pitchFamily="50" charset="0"/>
              </a:rPr>
              <a:t>+361 </a:t>
            </a:r>
            <a:r>
              <a:rPr lang="en-US" dirty="0">
                <a:solidFill>
                  <a:srgbClr val="FDC459"/>
                </a:solidFill>
                <a:latin typeface="Pier Sans" pitchFamily="50" charset="0"/>
              </a:rPr>
              <a:t>within GMAs</a:t>
            </a:r>
          </a:p>
          <a:p>
            <a:r>
              <a:rPr lang="en-US" sz="2400" b="1" dirty="0">
                <a:solidFill>
                  <a:srgbClr val="FDC459"/>
                </a:solidFill>
                <a:latin typeface="Pier Sans" pitchFamily="50" charset="0"/>
              </a:rPr>
              <a:t>=899</a:t>
            </a:r>
          </a:p>
          <a:p>
            <a:r>
              <a:rPr lang="en-US" dirty="0">
                <a:solidFill>
                  <a:srgbClr val="FDC459"/>
                </a:solidFill>
                <a:latin typeface="Pier Sans" pitchFamily="50" charset="0"/>
              </a:rPr>
              <a:t>population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1447800"/>
            <a:ext cx="1798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C459"/>
                </a:solidFill>
                <a:latin typeface="Pier Sans" pitchFamily="50" charset="0"/>
              </a:rPr>
              <a:t>+3,497</a:t>
            </a:r>
          </a:p>
          <a:p>
            <a:r>
              <a:rPr lang="en-US" dirty="0">
                <a:solidFill>
                  <a:srgbClr val="FDC459"/>
                </a:solidFill>
                <a:latin typeface="Pier Sans" pitchFamily="50" charset="0"/>
              </a:rPr>
              <a:t>unbuilt parcels outside GMAs </a:t>
            </a:r>
          </a:p>
          <a:p>
            <a:r>
              <a:rPr lang="en-US" sz="2400" b="1" dirty="0">
                <a:solidFill>
                  <a:srgbClr val="FDC459"/>
                </a:solidFill>
                <a:latin typeface="Pier Sans" pitchFamily="50" charset="0"/>
              </a:rPr>
              <a:t>= 8,708 </a:t>
            </a:r>
            <a:r>
              <a:rPr lang="en-US" dirty="0">
                <a:solidFill>
                  <a:srgbClr val="FDC459"/>
                </a:solidFill>
                <a:latin typeface="Pier Sans" pitchFamily="50" charset="0"/>
              </a:rPr>
              <a:t>population </a:t>
            </a:r>
          </a:p>
        </p:txBody>
      </p:sp>
      <p:sp>
        <p:nvSpPr>
          <p:cNvPr id="6" name="Right Brace 5"/>
          <p:cNvSpPr/>
          <p:nvPr/>
        </p:nvSpPr>
        <p:spPr>
          <a:xfrm flipH="1">
            <a:off x="4617720" y="2819400"/>
            <a:ext cx="259080" cy="3657600"/>
          </a:xfrm>
          <a:prstGeom prst="rightBrace">
            <a:avLst/>
          </a:prstGeom>
          <a:ln w="38100">
            <a:solidFill>
              <a:srgbClr val="DAB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6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" y="0"/>
            <a:ext cx="9143998" cy="7065817"/>
          </a:xfrm>
        </p:spPr>
      </p:pic>
    </p:spTree>
    <p:extLst>
      <p:ext uri="{BB962C8B-B14F-4D97-AF65-F5344CB8AC3E}">
        <p14:creationId xmlns:p14="http://schemas.microsoft.com/office/powerpoint/2010/main" val="308474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" y="0"/>
            <a:ext cx="9143998" cy="7065816"/>
          </a:xfrm>
        </p:spPr>
      </p:pic>
    </p:spTree>
    <p:extLst>
      <p:ext uri="{BB962C8B-B14F-4D97-AF65-F5344CB8AC3E}">
        <p14:creationId xmlns:p14="http://schemas.microsoft.com/office/powerpoint/2010/main" val="377297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7614208" cy="50364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VISIONING SURVEY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47" y="1219200"/>
            <a:ext cx="7770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85453"/>
                </a:solidFill>
                <a:latin typeface="Pier Sans" pitchFamily="50" charset="0"/>
              </a:rPr>
              <a:t>How can the County better </a:t>
            </a:r>
          </a:p>
          <a:p>
            <a:r>
              <a:rPr lang="en-US" sz="2400" b="1" dirty="0">
                <a:solidFill>
                  <a:srgbClr val="585453"/>
                </a:solidFill>
                <a:latin typeface="Pier Sans" pitchFamily="50" charset="0"/>
              </a:rPr>
              <a:t>prepare for the future?</a:t>
            </a:r>
            <a:endParaRPr lang="en-US" sz="2400" b="1" dirty="0">
              <a:latin typeface="Pier Sans" pitchFamily="50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7315200" y="2743200"/>
            <a:ext cx="1562101" cy="2209800"/>
          </a:xfrm>
          <a:prstGeom prst="rect">
            <a:avLst/>
          </a:prstGeom>
          <a:noFill/>
          <a:ln w="28575">
            <a:solidFill>
              <a:srgbClr val="9E491B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75453"/>
                </a:solidFill>
                <a:latin typeface="Pier Sans"/>
                <a:ea typeface="Pier Sans"/>
                <a:cs typeface="Pier Sans"/>
              </a:rPr>
              <a:t>20 out of 22 </a:t>
            </a:r>
            <a:r>
              <a:rPr lang="en-US" sz="1400" dirty="0">
                <a:solidFill>
                  <a:srgbClr val="575453"/>
                </a:solidFill>
                <a:latin typeface="Pier Sans"/>
                <a:ea typeface="Pier Sans"/>
                <a:cs typeface="Pier Sans"/>
              </a:rPr>
              <a:t>issues were voted “Very Important” or “Important” by respondents </a:t>
            </a:r>
            <a:endParaRPr lang="en-US" sz="1400" dirty="0">
              <a:solidFill>
                <a:srgbClr val="575453"/>
              </a:solidFill>
              <a:effectLst/>
              <a:latin typeface="Pier Sans"/>
              <a:ea typeface="Pier Sans"/>
              <a:cs typeface="Pier Sans"/>
            </a:endParaRPr>
          </a:p>
        </p:txBody>
      </p:sp>
    </p:spTree>
    <p:extLst>
      <p:ext uri="{BB962C8B-B14F-4D97-AF65-F5344CB8AC3E}">
        <p14:creationId xmlns:p14="http://schemas.microsoft.com/office/powerpoint/2010/main" val="111870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7"/>
            <a:ext cx="9143999" cy="7065817"/>
          </a:xfrm>
        </p:spPr>
      </p:pic>
    </p:spTree>
    <p:extLst>
      <p:ext uri="{BB962C8B-B14F-4D97-AF65-F5344CB8AC3E}">
        <p14:creationId xmlns:p14="http://schemas.microsoft.com/office/powerpoint/2010/main" val="91619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5" y="0"/>
            <a:ext cx="9143999" cy="7065818"/>
          </a:xfrm>
        </p:spPr>
      </p:pic>
    </p:spTree>
    <p:extLst>
      <p:ext uri="{BB962C8B-B14F-4D97-AF65-F5344CB8AC3E}">
        <p14:creationId xmlns:p14="http://schemas.microsoft.com/office/powerpoint/2010/main" val="393121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5" y="0"/>
            <a:ext cx="9143999" cy="7065818"/>
          </a:xfrm>
        </p:spPr>
      </p:pic>
    </p:spTree>
    <p:extLst>
      <p:ext uri="{BB962C8B-B14F-4D97-AF65-F5344CB8AC3E}">
        <p14:creationId xmlns:p14="http://schemas.microsoft.com/office/powerpoint/2010/main" val="161144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0"/>
            <a:ext cx="9143999" cy="7065818"/>
          </a:xfrm>
        </p:spPr>
      </p:pic>
    </p:spTree>
    <p:extLst>
      <p:ext uri="{BB962C8B-B14F-4D97-AF65-F5344CB8AC3E}">
        <p14:creationId xmlns:p14="http://schemas.microsoft.com/office/powerpoint/2010/main" val="369118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" y="0"/>
            <a:ext cx="9143999" cy="7065818"/>
          </a:xfrm>
        </p:spPr>
      </p:pic>
    </p:spTree>
    <p:extLst>
      <p:ext uri="{BB962C8B-B14F-4D97-AF65-F5344CB8AC3E}">
        <p14:creationId xmlns:p14="http://schemas.microsoft.com/office/powerpoint/2010/main" val="33518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3" y="0"/>
            <a:ext cx="9143998" cy="7065817"/>
          </a:xfrm>
        </p:spPr>
      </p:pic>
    </p:spTree>
    <p:extLst>
      <p:ext uri="{BB962C8B-B14F-4D97-AF65-F5344CB8AC3E}">
        <p14:creationId xmlns:p14="http://schemas.microsoft.com/office/powerpoint/2010/main" val="289413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98120"/>
            <a:ext cx="9125125" cy="694728"/>
          </a:xfrm>
        </p:spPr>
        <p:txBody>
          <a:bodyPr/>
          <a:lstStyle/>
          <a:p>
            <a:r>
              <a:rPr lang="en-US" dirty="0"/>
              <a:t>OPPORTUNITY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7" y="0"/>
            <a:ext cx="9143999" cy="7065818"/>
          </a:xfrm>
        </p:spPr>
      </p:pic>
    </p:spTree>
    <p:extLst>
      <p:ext uri="{BB962C8B-B14F-4D97-AF65-F5344CB8AC3E}">
        <p14:creationId xmlns:p14="http://schemas.microsoft.com/office/powerpoint/2010/main" val="35221405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Larimer County">
      <a:dk1>
        <a:srgbClr val="005568"/>
      </a:dk1>
      <a:lt1>
        <a:srgbClr val="DCC699"/>
      </a:lt1>
      <a:dk2>
        <a:srgbClr val="00594C"/>
      </a:dk2>
      <a:lt2>
        <a:srgbClr val="FDB515"/>
      </a:lt2>
      <a:accent1>
        <a:srgbClr val="005568"/>
      </a:accent1>
      <a:accent2>
        <a:srgbClr val="FDB515"/>
      </a:accent2>
      <a:accent3>
        <a:srgbClr val="9F491B"/>
      </a:accent3>
      <a:accent4>
        <a:srgbClr val="00594C"/>
      </a:accent4>
      <a:accent5>
        <a:srgbClr val="DCC699"/>
      </a:accent5>
      <a:accent6>
        <a:srgbClr val="575453"/>
      </a:accent6>
      <a:hlink>
        <a:srgbClr val="005568"/>
      </a:hlink>
      <a:folHlink>
        <a:srgbClr val="9F49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Larimer County">
      <a:dk1>
        <a:srgbClr val="005568"/>
      </a:dk1>
      <a:lt1>
        <a:srgbClr val="DCC699"/>
      </a:lt1>
      <a:dk2>
        <a:srgbClr val="00594C"/>
      </a:dk2>
      <a:lt2>
        <a:srgbClr val="FDB515"/>
      </a:lt2>
      <a:accent1>
        <a:srgbClr val="005568"/>
      </a:accent1>
      <a:accent2>
        <a:srgbClr val="FDB515"/>
      </a:accent2>
      <a:accent3>
        <a:srgbClr val="9F491B"/>
      </a:accent3>
      <a:accent4>
        <a:srgbClr val="00594C"/>
      </a:accent4>
      <a:accent5>
        <a:srgbClr val="DCC699"/>
      </a:accent5>
      <a:accent6>
        <a:srgbClr val="575453"/>
      </a:accent6>
      <a:hlink>
        <a:srgbClr val="005568"/>
      </a:hlink>
      <a:folHlink>
        <a:srgbClr val="9F49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Logan Simpson Palette">
      <a:dk1>
        <a:srgbClr val="414042"/>
      </a:dk1>
      <a:lt1>
        <a:srgbClr val="D1D3D4"/>
      </a:lt1>
      <a:dk2>
        <a:srgbClr val="58595B"/>
      </a:dk2>
      <a:lt2>
        <a:srgbClr val="E6E7E8"/>
      </a:lt2>
      <a:accent1>
        <a:srgbClr val="CC2027"/>
      </a:accent1>
      <a:accent2>
        <a:srgbClr val="640D0D"/>
      </a:accent2>
      <a:accent3>
        <a:srgbClr val="58595B"/>
      </a:accent3>
      <a:accent4>
        <a:srgbClr val="939598"/>
      </a:accent4>
      <a:accent5>
        <a:srgbClr val="D1D3D4"/>
      </a:accent5>
      <a:accent6>
        <a:srgbClr val="991C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Macintosh PowerPoint</Application>
  <PresentationFormat>On-screen Show (4:3)</PresentationFormat>
  <Paragraphs>42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Calibri</vt:lpstr>
      <vt:lpstr>Julius Sans One</vt:lpstr>
      <vt:lpstr>Oswald</vt:lpstr>
      <vt:lpstr>Pier Sans</vt:lpstr>
      <vt:lpstr>Pier Sans </vt:lpstr>
      <vt:lpstr>Raleway</vt:lpstr>
      <vt:lpstr>Roboto</vt:lpstr>
      <vt:lpstr>Roboto Condensed</vt:lpstr>
      <vt:lpstr>Verdana</vt:lpstr>
      <vt:lpstr>2_Office Theme</vt:lpstr>
      <vt:lpstr>5_Office Theme</vt:lpstr>
      <vt:lpstr>6_Office Theme</vt:lpstr>
      <vt:lpstr>7_Office Theme</vt:lpstr>
      <vt:lpstr>10_Office Theme</vt:lpstr>
      <vt:lpstr>8_Office Theme</vt:lpstr>
      <vt:lpstr>9_Office Theme</vt:lpstr>
      <vt:lpstr>3_Office Theme</vt:lpstr>
      <vt:lpstr>11_Office Theme</vt:lpstr>
      <vt:lpstr>12_Office Theme</vt:lpstr>
      <vt:lpstr>13_Office Theme</vt:lpstr>
      <vt:lpstr>PowerPoint Presentation</vt:lpstr>
      <vt:lpstr>ONLINE VISIONING SURVEY</vt:lpstr>
      <vt:lpstr>PowerPoint Presentation</vt:lpstr>
      <vt:lpstr>OPPORTUNITY AREAS</vt:lpstr>
      <vt:lpstr>OPPORTUNITY AREAS</vt:lpstr>
      <vt:lpstr>OPPORTUNITY AREAS</vt:lpstr>
      <vt:lpstr>OPPORTUNITY AREAS</vt:lpstr>
      <vt:lpstr>OPPORTUNITY AREAS</vt:lpstr>
      <vt:lpstr>OPPORTUNITY AREAS</vt:lpstr>
      <vt:lpstr>OPPORTUNITY AREAS</vt:lpstr>
      <vt:lpstr>OPPORTUNITY AREAS</vt:lpstr>
      <vt:lpstr>OPPORTUNITY AREAS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mmichieli-best</dc:creator>
  <cp:lastModifiedBy>sgrosboll@gmail.com</cp:lastModifiedBy>
  <cp:revision>1007</cp:revision>
  <cp:lastPrinted>2017-06-29T19:05:08Z</cp:lastPrinted>
  <dcterms:created xsi:type="dcterms:W3CDTF">2015-02-05T16:02:25Z</dcterms:created>
  <dcterms:modified xsi:type="dcterms:W3CDTF">2019-03-26T21:41:04Z</dcterms:modified>
</cp:coreProperties>
</file>